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 id="{F3B56EC8-58B6-C502-C42E-81C8F58F1D99}" name="Hudson, Les" initials="HL" userId="S::les.hudson@tea.texas.gov::1b51e3df-f37c-4646-8151-9652bb88c0d0" providerId="AD"/>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6169A-679D-4209-9875-6B1C79A689A3}" v="2" dt="2022-09-14T16:25:56.935"/>
    <p1510:client id="{57659E08-3488-4D76-818A-27F89FBB6CA4}" v="12" dt="2022-09-14T15:50:39.635"/>
    <p1510:client id="{CFA2C031-E092-4AEF-A18E-1EA7975F92B6}" v="4" dt="2022-09-14T14:45:09.474"/>
    <p1510:client id="{D9B85B9C-5C10-4BAF-84CC-56CD612D6EBD}" v="1" dt="2022-09-09T17:29:35.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1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4/24/2023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61774"/>
          </a:xfrm>
          <a:prstGeom prst="rect">
            <a:avLst/>
          </a:prstGeom>
          <a:solidFill>
            <a:srgbClr val="038180"/>
          </a:solidFill>
        </p:spPr>
        <p:txBody>
          <a:bodyPr wrap="square" lIns="91440" tIns="45720" rIns="91440" bIns="45720" rtlCol="0" anchor="t">
            <a:spAutoFit/>
          </a:bodyPr>
          <a:lstStyle/>
          <a:p>
            <a:pPr algn="ctr">
              <a:spcAft>
                <a:spcPts val="600"/>
              </a:spcAft>
            </a:pPr>
            <a:r>
              <a:rPr lang="en-US" b="1" dirty="0">
                <a:solidFill>
                  <a:schemeClr val="bg1"/>
                </a:solidFill>
                <a:ea typeface="Open Sans"/>
                <a:cs typeface="Open Sans"/>
              </a:rPr>
              <a:t>Agriculture, Food, and Natural Resources Career Cluster</a:t>
            </a:r>
          </a:p>
          <a:p>
            <a:pPr algn="ctr"/>
            <a:r>
              <a:rPr lang="en-US" sz="900" dirty="0">
                <a:solidFill>
                  <a:schemeClr val="bg1"/>
                </a:solidFill>
                <a:ea typeface="Open Sans"/>
                <a:cs typeface="Open Sans"/>
              </a:rPr>
              <a:t>The Agriculture, Food, and Natural Resources (AFNR) Career Cluster focuses on the essential elements of life food, water, land, and air. This career cluster includes a diverse spectrum of occupations, ranging from farmer, rancher, and veterinarian to geologist, land conservationist, and florist. It also includes non-traditional agricultural occupations like wind energy, solar energy, and oil and gas production.</a:t>
            </a: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01403" cy="578861"/>
          </a:xfrm>
          <a:solidFill>
            <a:srgbClr val="038180"/>
          </a:solidFill>
        </p:spPr>
        <p:txBody>
          <a:bodyPr/>
          <a:lstStyle/>
          <a:p>
            <a:r>
              <a:rPr lang="en-US" sz="1600" b="1" dirty="0">
                <a:solidFill>
                  <a:srgbClr val="FFFFFF"/>
                </a:solidFill>
                <a:latin typeface="Calibri"/>
                <a:ea typeface="Open Sans"/>
                <a:cs typeface="Open Sans"/>
              </a:rPr>
              <a:t>Applied Agricultural Engineering</a:t>
            </a:r>
            <a:endParaRPr lang="en-US" sz="1600" dirty="0">
              <a:effectLst/>
              <a:cs typeface="Calibri Light"/>
            </a:endParaRPr>
          </a:p>
          <a:p>
            <a:pPr rtl="0" eaLnBrk="1" latinLnBrk="0" hangingPunct="1"/>
            <a:r>
              <a:rPr lang="en-US" sz="1600" i="1" kern="1200" dirty="0">
                <a:solidFill>
                  <a:srgbClr val="FFFFFF"/>
                </a:solidFill>
                <a:effectLst/>
                <a:latin typeface="Calibri"/>
                <a:ea typeface="Open Sans"/>
                <a:cs typeface="Open Sans"/>
              </a:rPr>
              <a:t>Statewide Program of Study</a:t>
            </a:r>
            <a:endParaRPr lang="en-US" sz="1600" dirty="0">
              <a:effectLst/>
              <a:latin typeface="Calibri"/>
              <a:ea typeface="Open Sans"/>
              <a:cs typeface="Open Sans"/>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646331"/>
          </a:xfrm>
          <a:prstGeom prst="rect">
            <a:avLst/>
          </a:prstGeom>
          <a:noFill/>
        </p:spPr>
        <p:txBody>
          <a:bodyPr wrap="square" lIns="91440" tIns="45720" rIns="91440" bIns="45720" rtlCol="0" anchor="t">
            <a:spAutoFit/>
          </a:bodyPr>
          <a:lstStyle/>
          <a:p>
            <a:r>
              <a:rPr lang="en-US" sz="900" dirty="0"/>
              <a:t>The Applied Agricultural Engineering program of study explores the occupations and educational opportunities associated with applying knowledge of engineering technology and biological science to agricultural problems concerned with power and machinery, electrification, structures, soil and water conservation, and processing agricultural products. This program of study may also include exploration into diagnosing, repairing, or overhauling farm machinery and vehicles, such as tractors, harvesters, dairy equipment, and irrigation systems.</a:t>
            </a:r>
            <a:endParaRPr lang="en-US" sz="900" dirty="0">
              <a:ea typeface="Calibri"/>
              <a:cs typeface="Calibri"/>
            </a:endParaRPr>
          </a:p>
        </p:txBody>
      </p:sp>
      <p:sp>
        <p:nvSpPr>
          <p:cNvPr id="21" name="TextBox 20">
            <a:extLst>
              <a:ext uri="{FF2B5EF4-FFF2-40B4-BE49-F238E27FC236}">
                <a16:creationId xmlns:a16="http://schemas.microsoft.com/office/drawing/2014/main" id="{77D1060B-498D-5699-38A4-622C19750F17}"/>
              </a:ext>
            </a:extLst>
          </p:cNvPr>
          <p:cNvSpPr txBox="1"/>
          <p:nvPr/>
        </p:nvSpPr>
        <p:spPr>
          <a:xfrm>
            <a:off x="293456" y="2154933"/>
            <a:ext cx="3148939" cy="2308324"/>
          </a:xfrm>
          <a:prstGeom prst="rect">
            <a:avLst/>
          </a:prstGeom>
          <a:noFill/>
        </p:spPr>
        <p:txBody>
          <a:bodyPr wrap="square" lIns="91440" tIns="45720" rIns="91440" bIns="45720" rtlCol="0" anchor="t">
            <a:spAutoFit/>
          </a:bodyPr>
          <a:lstStyle/>
          <a:p>
            <a:pPr marL="0" marR="0" algn="ctr">
              <a:spcBef>
                <a:spcPts val="0"/>
              </a:spcBef>
            </a:pPr>
            <a:r>
              <a:rPr lang="en-US" sz="1200" b="1" dirty="0">
                <a:solidFill>
                  <a:srgbClr val="0D6CB9"/>
                </a:solidFill>
                <a:effectLst/>
                <a:ea typeface="Calibri"/>
                <a:cs typeface="Times New Roman"/>
              </a:rPr>
              <a:t>Secondary Courses for High School Credit</a:t>
            </a:r>
          </a:p>
          <a:p>
            <a:pPr marL="0" marR="0">
              <a:spcBef>
                <a:spcPts val="0"/>
              </a:spcBef>
            </a:pPr>
            <a:endParaRPr lang="en-US" sz="1200" b="1" dirty="0">
              <a:ea typeface="Calibri" panose="020F0502020204030204" pitchFamily="34" charset="0"/>
              <a:cs typeface="Times New Roman" panose="02020603050405020304" pitchFamily="18" charset="0"/>
            </a:endParaRPr>
          </a:p>
          <a:p>
            <a:r>
              <a:rPr lang="en-US" sz="1200" b="1" dirty="0">
                <a:effectLst/>
                <a:ea typeface="Calibri"/>
                <a:cs typeface="Times New Roman"/>
              </a:rPr>
              <a:t>1	</a:t>
            </a:r>
            <a:r>
              <a:rPr lang="en-US" sz="1200" dirty="0">
                <a:ea typeface="+mn-lt"/>
                <a:cs typeface="+mn-lt"/>
              </a:rPr>
              <a:t>Principles of Ag, Food, &amp; Natural Res.</a:t>
            </a:r>
            <a:endParaRPr lang="en-US" sz="1200" dirty="0">
              <a:ea typeface="Calibri" panose="020F0502020204030204" pitchFamily="34" charset="0"/>
              <a:cs typeface="Times New Roman" panose="02020603050405020304" pitchFamily="18" charset="0"/>
            </a:endParaRPr>
          </a:p>
          <a:p>
            <a:pPr marR="0" lvl="0">
              <a:spcBef>
                <a:spcPts val="0"/>
              </a:spcBef>
            </a:pPr>
            <a:endParaRPr lang="en-US" sz="12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a:cs typeface="Times New Roman"/>
              </a:rPr>
              <a:t>2	</a:t>
            </a:r>
            <a:r>
              <a:rPr lang="en-US" sz="1200" dirty="0">
                <a:ea typeface="+mn-lt"/>
                <a:cs typeface="+mn-lt"/>
              </a:rPr>
              <a:t>Agricultural Mechanics and Metal 	 	     Technologies</a:t>
            </a:r>
            <a:endParaRPr lang="en-US" sz="1200" dirty="0">
              <a:ea typeface="Calibri"/>
              <a:cs typeface="Calibri" panose="020F0502020204030204"/>
            </a:endParaRPr>
          </a:p>
          <a:p>
            <a:pPr marR="0" lvl="0">
              <a:spcBef>
                <a:spcPts val="0"/>
              </a:spcBef>
            </a:pPr>
            <a:endParaRPr lang="en-US" sz="12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a:cs typeface="Times New Roman"/>
              </a:rPr>
              <a:t>3	</a:t>
            </a:r>
            <a:r>
              <a:rPr lang="en-US" sz="1200" dirty="0">
                <a:ea typeface="+mn-lt"/>
                <a:cs typeface="+mn-lt"/>
              </a:rPr>
              <a:t>Agricultural Structures Design and 		     Fabrications</a:t>
            </a:r>
          </a:p>
          <a:p>
            <a:pPr marL="171450" marR="0" lvl="0" indent="-171450">
              <a:spcBef>
                <a:spcPts val="0"/>
              </a:spcBef>
              <a:buFont typeface="Arial" panose="020B0604020202020204" pitchFamily="34" charset="0"/>
              <a:buChar char="•"/>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a:cs typeface="Times New Roman"/>
              </a:rPr>
              <a:t>4	</a:t>
            </a:r>
            <a:r>
              <a:rPr lang="en-US" sz="1200" dirty="0">
                <a:ea typeface="+mn-lt"/>
                <a:cs typeface="+mn-lt"/>
              </a:rPr>
              <a:t>Agricultural Equipment Design and 		     Fabrication</a:t>
            </a:r>
          </a:p>
        </p:txBody>
      </p:sp>
      <p:sp>
        <p:nvSpPr>
          <p:cNvPr id="22" name="TextBox 21">
            <a:extLst>
              <a:ext uri="{FF2B5EF4-FFF2-40B4-BE49-F238E27FC236}">
                <a16:creationId xmlns:a16="http://schemas.microsoft.com/office/drawing/2014/main" id="{B8492F22-9EDB-B130-6173-ADBB1BA28B5A}"/>
              </a:ext>
            </a:extLst>
          </p:cNvPr>
          <p:cNvSpPr txBox="1"/>
          <p:nvPr/>
        </p:nvSpPr>
        <p:spPr>
          <a:xfrm>
            <a:off x="290204" y="4851686"/>
            <a:ext cx="3368014" cy="2077492"/>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a:cs typeface="Times New Roman"/>
              </a:rPr>
              <a:t>Postsecondary Opportunities</a:t>
            </a:r>
          </a:p>
          <a:p>
            <a:r>
              <a:rPr lang="en-US" sz="900" b="1" dirty="0">
                <a:ea typeface="Calibri"/>
                <a:cs typeface="Times New Roman"/>
              </a:rPr>
              <a:t>Associates Degrees</a:t>
            </a:r>
            <a:endParaRPr lang="en-US" sz="900" b="1" dirty="0">
              <a:effectLst/>
              <a:ea typeface="Calibri"/>
              <a:cs typeface="Times New Roman"/>
            </a:endParaRPr>
          </a:p>
          <a:p>
            <a:pPr marL="171450" indent="-171450">
              <a:buFont typeface="Arial"/>
              <a:buChar char="•"/>
            </a:pPr>
            <a:r>
              <a:rPr lang="en-US" sz="900" dirty="0">
                <a:ea typeface="+mn-lt"/>
                <a:cs typeface="+mn-lt"/>
              </a:rPr>
              <a:t>Heavy Equipment Maintenance Technology/ Technician</a:t>
            </a:r>
            <a:endParaRPr lang="en-US" sz="900" dirty="0">
              <a:ea typeface="Calibri"/>
              <a:cs typeface="Calibri" panose="020F0502020204030204"/>
            </a:endParaRPr>
          </a:p>
          <a:p>
            <a:pPr marL="171450" indent="-171450">
              <a:buFont typeface="Arial"/>
              <a:buChar char="•"/>
            </a:pPr>
            <a:r>
              <a:rPr lang="en-US" sz="900" dirty="0">
                <a:ea typeface="+mn-lt"/>
                <a:cs typeface="+mn-lt"/>
              </a:rPr>
              <a:t>Agricultural Mechanization, General</a:t>
            </a:r>
            <a:endParaRPr lang="en-US" sz="900" dirty="0">
              <a:solidFill>
                <a:srgbClr val="000000"/>
              </a:solidFill>
              <a:ea typeface="Calibri" panose="020F0502020204030204" pitchFamily="34" charset="0"/>
              <a:cs typeface="Calibri"/>
            </a:endParaRPr>
          </a:p>
          <a:p>
            <a:pPr marL="171450" indent="-171450">
              <a:buFont typeface="Arial"/>
              <a:buChar char="•"/>
            </a:pPr>
            <a:r>
              <a:rPr lang="en-US" sz="900" dirty="0">
                <a:ea typeface="+mn-lt"/>
                <a:cs typeface="+mn-lt"/>
              </a:rPr>
              <a:t>Small Engine Mechanics and Repair Technology/ Technician</a:t>
            </a:r>
            <a:endParaRPr lang="en-US" sz="900" dirty="0">
              <a:solidFill>
                <a:srgbClr val="000000"/>
              </a:solidFill>
              <a:ea typeface="Calibri" panose="020F0502020204030204" pitchFamily="34" charset="0"/>
              <a:cs typeface="Calibri"/>
            </a:endParaRPr>
          </a:p>
          <a:p>
            <a:pPr marL="171450" indent="-171450">
              <a:buFont typeface="Arial"/>
              <a:buChar char="•"/>
            </a:pPr>
            <a:r>
              <a:rPr lang="en-US" sz="900" dirty="0">
                <a:ea typeface="+mn-lt"/>
                <a:cs typeface="+mn-lt"/>
              </a:rPr>
              <a:t>Welding Technology/ Welder</a:t>
            </a:r>
            <a:endParaRPr lang="en-US" sz="900" dirty="0">
              <a:solidFill>
                <a:srgbClr val="000000"/>
              </a:solidFill>
              <a:ea typeface="Calibri" panose="020F0502020204030204" pitchFamily="34" charset="0"/>
              <a:cs typeface="Calibri"/>
            </a:endParaRPr>
          </a:p>
          <a:p>
            <a:pPr marL="171450" indent="-171450">
              <a:buFont typeface="Arial"/>
              <a:buChar char="•"/>
            </a:pPr>
            <a:endParaRPr lang="en-US" sz="900" dirty="0">
              <a:ea typeface="Calibri" panose="020F0502020204030204" pitchFamily="34" charset="0"/>
              <a:cs typeface="Calibri"/>
            </a:endParaRPr>
          </a:p>
          <a:p>
            <a:pPr marR="0" lvl="0">
              <a:spcBef>
                <a:spcPts val="0"/>
              </a:spcBef>
            </a:pPr>
            <a:r>
              <a:rPr lang="en-US" sz="900" b="1" dirty="0">
                <a:effectLst/>
                <a:ea typeface="Calibri"/>
                <a:cs typeface="Times New Roman"/>
              </a:rPr>
              <a:t>Bachelor’s Degrees</a:t>
            </a:r>
            <a:endParaRPr lang="en-US" sz="900" dirty="0">
              <a:solidFill>
                <a:srgbClr val="0D6CB9"/>
              </a:solidFill>
              <a:effectLst/>
              <a:ea typeface="Calibri"/>
              <a:cs typeface="Times New Roman"/>
            </a:endParaRPr>
          </a:p>
          <a:p>
            <a:pPr marL="171450" indent="-171450">
              <a:buFont typeface="Arial"/>
              <a:buChar char="•"/>
            </a:pPr>
            <a:r>
              <a:rPr lang="en-US" sz="900" dirty="0">
                <a:ea typeface="+mn-lt"/>
                <a:cs typeface="+mn-lt"/>
              </a:rPr>
              <a:t>Agricultural Engineering</a:t>
            </a:r>
            <a:endParaRPr lang="en-US" sz="900" dirty="0">
              <a:ea typeface="Calibri"/>
              <a:cs typeface="Calibri" panose="020F0502020204030204"/>
            </a:endParaRPr>
          </a:p>
          <a:p>
            <a:pPr marL="171450" indent="-171450">
              <a:buFont typeface="Arial"/>
              <a:buChar char="•"/>
            </a:pPr>
            <a:r>
              <a:rPr lang="en-US" sz="900" dirty="0">
                <a:solidFill>
                  <a:srgbClr val="000000"/>
                </a:solidFill>
                <a:ea typeface="Calibri"/>
                <a:cs typeface="Calibri"/>
              </a:rPr>
              <a:t>Agricultural Mechanization, General</a:t>
            </a:r>
            <a:endParaRPr lang="en-US" sz="900" dirty="0">
              <a:solidFill>
                <a:srgbClr val="000000"/>
              </a:solidFill>
              <a:effectLst/>
              <a:ea typeface="Calibri"/>
              <a:cs typeface="Calibri"/>
            </a:endParaRP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a:cs typeface="Times New Roman"/>
              </a:rPr>
              <a:t>Master’s, Doctoral, and Professional Degrees</a:t>
            </a:r>
          </a:p>
          <a:p>
            <a:pPr marL="171450" indent="-171450">
              <a:buFont typeface="Arial"/>
              <a:buChar char="•"/>
            </a:pPr>
            <a:r>
              <a:rPr lang="en-US" sz="900" dirty="0">
                <a:ea typeface="+mn-lt"/>
                <a:cs typeface="+mn-lt"/>
              </a:rPr>
              <a:t>Agricultural Engineering</a:t>
            </a:r>
          </a:p>
          <a:p>
            <a:pPr marL="171450" indent="-171450">
              <a:buFont typeface="Arial"/>
              <a:buChar char="•"/>
            </a:pPr>
            <a:r>
              <a:rPr lang="en-US" sz="900" dirty="0">
                <a:ea typeface="+mn-lt"/>
                <a:cs typeface="+mn-lt"/>
              </a:rPr>
              <a:t>Agricultural Mechanization, Genera</a:t>
            </a:r>
            <a:endParaRPr lang="en-US" sz="900" dirty="0">
              <a:cs typeface="Calibri" panose="020F0502020204030204"/>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59339"/>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1902404293"/>
              </p:ext>
            </p:extLst>
          </p:nvPr>
        </p:nvGraphicFramePr>
        <p:xfrm>
          <a:off x="3982899" y="2588781"/>
          <a:ext cx="2652030" cy="1965960"/>
        </p:xfrm>
        <a:graphic>
          <a:graphicData uri="http://schemas.openxmlformats.org/drawingml/2006/table">
            <a:tbl>
              <a:tblPr firstRow="1" bandRow="1">
                <a:tableStyleId>{5C22544A-7EE6-4342-B048-85BDC9FD1C3A}</a:tableStyleId>
              </a:tblPr>
              <a:tblGrid>
                <a:gridCol w="1326015">
                  <a:extLst>
                    <a:ext uri="{9D8B030D-6E8A-4147-A177-3AD203B41FA5}">
                      <a16:colId xmlns:a16="http://schemas.microsoft.com/office/drawing/2014/main" val="2083587555"/>
                    </a:ext>
                  </a:extLst>
                </a:gridCol>
                <a:gridCol w="1326015">
                  <a:extLst>
                    <a:ext uri="{9D8B030D-6E8A-4147-A177-3AD203B41FA5}">
                      <a16:colId xmlns:a16="http://schemas.microsoft.com/office/drawing/2014/main" val="3749205641"/>
                    </a:ext>
                  </a:extLst>
                </a:gridCol>
              </a:tblGrid>
              <a:tr h="341730">
                <a:tc>
                  <a:txBody>
                    <a:bodyPr/>
                    <a:lstStyle/>
                    <a:p>
                      <a:pPr algn="ctr"/>
                      <a:r>
                        <a:rPr lang="en-US" sz="900" dirty="0"/>
                        <a:t>Exploration Activities</a:t>
                      </a:r>
                    </a:p>
                  </a:txBody>
                  <a:tcPr anchor="ctr">
                    <a:solidFill>
                      <a:srgbClr val="038180"/>
                    </a:solidFill>
                  </a:tcPr>
                </a:tc>
                <a:tc>
                  <a:txBody>
                    <a:bodyPr/>
                    <a:lstStyle/>
                    <a:p>
                      <a:pPr algn="ctr"/>
                      <a:r>
                        <a:rPr lang="en-US" sz="900" dirty="0"/>
                        <a:t>Work-Based Learning Activities</a:t>
                      </a:r>
                    </a:p>
                  </a:txBody>
                  <a:tcPr anchor="ctr">
                    <a:solidFill>
                      <a:srgbClr val="038180"/>
                    </a:solidFill>
                  </a:tcPr>
                </a:tc>
                <a:extLst>
                  <a:ext uri="{0D108BD9-81ED-4DB2-BD59-A6C34878D82A}">
                    <a16:rowId xmlns:a16="http://schemas.microsoft.com/office/drawing/2014/main" val="2788444287"/>
                  </a:ext>
                </a:extLst>
              </a:tr>
              <a:tr h="1259522">
                <a:tc>
                  <a:txBody>
                    <a:bodyPr/>
                    <a:lstStyle/>
                    <a:p>
                      <a:pPr marL="171450" lvl="0" indent="-171450" algn="l">
                        <a:buFont typeface="Arial"/>
                        <a:buChar char="•"/>
                      </a:pPr>
                      <a:r>
                        <a:rPr lang="en-US" sz="900" b="0" i="0" u="none" strike="noStrike" noProof="0" dirty="0">
                          <a:latin typeface="Calibri"/>
                        </a:rPr>
                        <a:t>Tour a farm products or machinery plant </a:t>
                      </a:r>
                      <a:endParaRPr lang="en-US" sz="900" dirty="0"/>
                    </a:p>
                    <a:p>
                      <a:pPr marL="171450" lvl="0" indent="-171450" algn="l">
                        <a:buFont typeface="Arial"/>
                        <a:buChar char="•"/>
                      </a:pPr>
                      <a:r>
                        <a:rPr lang="en-US" sz="900" b="0" i="0" u="none" strike="noStrike" noProof="0" dirty="0">
                          <a:latin typeface="Calibri"/>
                        </a:rPr>
                        <a:t>Participate in Texas FFA</a:t>
                      </a:r>
                      <a:endParaRPr lang="en-US" sz="900" dirty="0"/>
                    </a:p>
                  </a:txBody>
                  <a:tcPr>
                    <a:noFill/>
                  </a:tcPr>
                </a:tc>
                <a:tc>
                  <a:txBody>
                    <a:bodyPr/>
                    <a:lstStyle/>
                    <a:p>
                      <a:pPr marL="171450" lvl="0" indent="-171450" algn="l">
                        <a:buFont typeface="Arial"/>
                        <a:buChar char="•"/>
                      </a:pPr>
                      <a:r>
                        <a:rPr lang="en-US" sz="900" b="0" i="0" u="none" strike="noStrike" noProof="0">
                          <a:latin typeface="Calibri"/>
                        </a:rPr>
                        <a:t>Earn a welding certification</a:t>
                      </a:r>
                      <a:endParaRPr lang="en-US" sz="900"/>
                    </a:p>
                    <a:p>
                      <a:pPr marL="171450" lvl="0" indent="-171450" algn="l">
                        <a:buFont typeface="Arial"/>
                        <a:buChar char="•"/>
                      </a:pPr>
                      <a:r>
                        <a:rPr lang="en-US" sz="900" b="0" i="0" u="none" strike="noStrike" noProof="0">
                          <a:latin typeface="Calibri"/>
                        </a:rPr>
                        <a:t>Intern at a farm products or machinery plant</a:t>
                      </a:r>
                      <a:endParaRPr lang="en-US" sz="900"/>
                    </a:p>
                    <a:p>
                      <a:pPr marL="171450" lvl="0" indent="-171450" algn="l">
                        <a:buFont typeface="Arial"/>
                        <a:buChar char="•"/>
                      </a:pPr>
                      <a:r>
                        <a:rPr lang="en-US" sz="900" b="0" i="0" u="none" strike="noStrike" noProof="0">
                          <a:latin typeface="Calibri"/>
                        </a:rPr>
                        <a:t>Participate in an FFA supervised agriculture experience</a:t>
                      </a:r>
                      <a:endParaRPr lang="en-US" sz="900"/>
                    </a:p>
                    <a:p>
                      <a:pPr marL="171450" lvl="0" indent="-171450" algn="l">
                        <a:buFont typeface="Arial" panose="020B0604020202020204" pitchFamily="34" charset="0"/>
                        <a:buChar char="•"/>
                      </a:pPr>
                      <a:endParaRPr lang="en-US" sz="900"/>
                    </a:p>
                    <a:p>
                      <a:pPr marL="171450" lvl="0" indent="-171450" algn="l">
                        <a:buFont typeface="Arial" panose="020B0604020202020204" pitchFamily="34" charset="0"/>
                        <a:buChar char="•"/>
                      </a:pPr>
                      <a:endParaRPr lang="en-US" sz="900" dirty="0"/>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76260" y="4266491"/>
            <a:ext cx="2898003" cy="907941"/>
          </a:xfrm>
          <a:prstGeom prst="rect">
            <a:avLst/>
          </a:prstGeom>
          <a:noFill/>
        </p:spPr>
        <p:txBody>
          <a:bodyPr wrap="square" lIns="91440" tIns="45720" rIns="91440" bIns="45720" rtlCol="0" anchor="t">
            <a:spAutoFit/>
          </a:bodyPr>
          <a:lstStyle/>
          <a:p>
            <a:pPr algn="ctr">
              <a:spcAft>
                <a:spcPts val="600"/>
              </a:spcAft>
            </a:pPr>
            <a:r>
              <a:rPr lang="en-US" sz="1200" b="1" dirty="0">
                <a:solidFill>
                  <a:srgbClr val="0D6CB9"/>
                </a:solidFill>
                <a:effectLst/>
                <a:ea typeface="Calibri" panose="020F0502020204030204" pitchFamily="34" charset="0"/>
                <a:cs typeface="Times New Roman"/>
              </a:rPr>
              <a:t>Industry-Based </a:t>
            </a:r>
            <a:r>
              <a:rPr lang="en-US" sz="1200" b="1" dirty="0">
                <a:solidFill>
                  <a:srgbClr val="0D6CB9"/>
                </a:solidFill>
                <a:ea typeface="Calibri" panose="020F0502020204030204" pitchFamily="34" charset="0"/>
                <a:cs typeface="Times New Roman"/>
              </a:rPr>
              <a:t>Certifications</a:t>
            </a:r>
            <a:endParaRPr lang="en-US" sz="1200" dirty="0"/>
          </a:p>
          <a:p>
            <a:pPr marL="171450" indent="-171450">
              <a:buFont typeface="Arial"/>
              <a:buChar char="•"/>
            </a:pPr>
            <a:r>
              <a:rPr lang="en-US" sz="1200" dirty="0">
                <a:cs typeface="Times New Roman"/>
              </a:rPr>
              <a:t>AWS D1.1 Structural Steel </a:t>
            </a:r>
            <a:endParaRPr lang="en-US" sz="1200" dirty="0">
              <a:ea typeface="Calibri"/>
              <a:cs typeface="Calibri" panose="020F0502020204030204"/>
            </a:endParaRPr>
          </a:p>
          <a:p>
            <a:pPr marL="171450" indent="-171450">
              <a:buFont typeface="Arial"/>
              <a:buChar char="•"/>
            </a:pPr>
            <a:r>
              <a:rPr lang="en-US" sz="1200" dirty="0">
                <a:cs typeface="Times New Roman"/>
              </a:rPr>
              <a:t>AWS D9.1 Sheet Metal Welding </a:t>
            </a:r>
            <a:endParaRPr lang="en-US" sz="1200" dirty="0">
              <a:ea typeface="Calibri"/>
              <a:cs typeface="Calibri"/>
            </a:endParaRPr>
          </a:p>
          <a:p>
            <a:endParaRPr lang="en-US" sz="1200" dirty="0">
              <a:cs typeface="Calibri"/>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36102" y="7168963"/>
            <a:ext cx="2593642"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147907690"/>
              </p:ext>
            </p:extLst>
          </p:nvPr>
        </p:nvGraphicFramePr>
        <p:xfrm>
          <a:off x="409575" y="7400925"/>
          <a:ext cx="6149413" cy="1323975"/>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257175">
                <a:tc>
                  <a:txBody>
                    <a:bodyPr/>
                    <a:lstStyle/>
                    <a:p>
                      <a:pPr algn="l"/>
                      <a:r>
                        <a:rPr lang="en-US" sz="900" dirty="0"/>
                        <a:t>Occupations</a:t>
                      </a:r>
                    </a:p>
                  </a:txBody>
                  <a:tcPr>
                    <a:solidFill>
                      <a:srgbClr val="038180"/>
                    </a:solidFill>
                  </a:tcPr>
                </a:tc>
                <a:tc>
                  <a:txBody>
                    <a:bodyPr/>
                    <a:lstStyle/>
                    <a:p>
                      <a:pPr algn="ctr"/>
                      <a:r>
                        <a:rPr lang="en-US" sz="900" dirty="0"/>
                        <a:t>Median Wage</a:t>
                      </a:r>
                    </a:p>
                  </a:txBody>
                  <a:tcPr anchor="ctr">
                    <a:solidFill>
                      <a:srgbClr val="038180"/>
                    </a:solidFill>
                  </a:tcPr>
                </a:tc>
                <a:tc>
                  <a:txBody>
                    <a:bodyPr/>
                    <a:lstStyle/>
                    <a:p>
                      <a:pPr algn="ctr"/>
                      <a:r>
                        <a:rPr lang="en-US" sz="900" dirty="0"/>
                        <a:t>Annual Openings</a:t>
                      </a:r>
                    </a:p>
                  </a:txBody>
                  <a:tcPr anchor="ctr">
                    <a:solidFill>
                      <a:srgbClr val="038180"/>
                    </a:solidFill>
                  </a:tcPr>
                </a:tc>
                <a:tc>
                  <a:txBody>
                    <a:bodyPr/>
                    <a:lstStyle/>
                    <a:p>
                      <a:pPr algn="ctr"/>
                      <a:r>
                        <a:rPr lang="en-US" sz="900" dirty="0"/>
                        <a:t>% Growth</a:t>
                      </a:r>
                    </a:p>
                  </a:txBody>
                  <a:tcPr anchor="ctr">
                    <a:solidFill>
                      <a:srgbClr val="038180"/>
                    </a:solidFill>
                  </a:tcPr>
                </a:tc>
                <a:extLst>
                  <a:ext uri="{0D108BD9-81ED-4DB2-BD59-A6C34878D82A}">
                    <a16:rowId xmlns:a16="http://schemas.microsoft.com/office/drawing/2014/main" val="2788444287"/>
                  </a:ext>
                </a:extLst>
              </a:tr>
              <a:tr h="182880">
                <a:tc>
                  <a:txBody>
                    <a:bodyPr/>
                    <a:lstStyle/>
                    <a:p>
                      <a:pPr marL="0" lvl="0" indent="0" algn="l">
                        <a:buNone/>
                      </a:pPr>
                      <a:r>
                        <a:rPr lang="en-US" sz="800" b="0" i="0" u="none" strike="noStrike" noProof="0" dirty="0">
                          <a:latin typeface="Calibri"/>
                        </a:rPr>
                        <a:t>Outdoor Power Equipment and Other Small Engine Mechanics</a:t>
                      </a:r>
                      <a:endParaRPr lang="en-US" sz="800" dirty="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800" dirty="0"/>
                        <a:t>$32,406</a:t>
                      </a:r>
                    </a:p>
                  </a:txBody>
                  <a:tcPr anchor="ctr">
                    <a:noFill/>
                  </a:tcPr>
                </a:tc>
                <a:tc>
                  <a:txBody>
                    <a:bodyPr/>
                    <a:lstStyle/>
                    <a:p>
                      <a:pPr marL="0" indent="0" algn="ctr">
                        <a:buFont typeface="Arial" panose="020B0604020202020204" pitchFamily="34" charset="0"/>
                        <a:buNone/>
                      </a:pPr>
                      <a:r>
                        <a:rPr lang="en-US" sz="800" dirty="0"/>
                        <a:t>366</a:t>
                      </a:r>
                    </a:p>
                  </a:txBody>
                  <a:tcPr anchor="ctr">
                    <a:noFill/>
                  </a:tcPr>
                </a:tc>
                <a:tc>
                  <a:txBody>
                    <a:bodyPr/>
                    <a:lstStyle/>
                    <a:p>
                      <a:pPr marL="0" indent="0" algn="ctr">
                        <a:buFont typeface="Arial" panose="020B0604020202020204" pitchFamily="34" charset="0"/>
                        <a:buNone/>
                      </a:pPr>
                      <a:r>
                        <a:rPr lang="en-US" sz="800" dirty="0"/>
                        <a:t>16%</a:t>
                      </a:r>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b="0" i="0" u="none" strike="noStrike" noProof="0" dirty="0">
                          <a:latin typeface="Calibri"/>
                        </a:rPr>
                        <a:t>Welders</a:t>
                      </a:r>
                      <a:endParaRPr lang="en-US" sz="800" dirty="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800" dirty="0"/>
                        <a:t>$41,350</a:t>
                      </a:r>
                    </a:p>
                  </a:txBody>
                  <a:tcPr anchor="ctr">
                    <a:noFill/>
                  </a:tcPr>
                </a:tc>
                <a:tc>
                  <a:txBody>
                    <a:bodyPr/>
                    <a:lstStyle/>
                    <a:p>
                      <a:pPr marL="0" indent="0" algn="ctr">
                        <a:buFont typeface="Arial" panose="020B0604020202020204" pitchFamily="34" charset="0"/>
                        <a:buNone/>
                      </a:pPr>
                      <a:r>
                        <a:rPr lang="en-US" sz="800" dirty="0"/>
                        <a:t>6171</a:t>
                      </a:r>
                    </a:p>
                  </a:txBody>
                  <a:tcPr anchor="ctr">
                    <a:noFill/>
                  </a:tcPr>
                </a:tc>
                <a:tc>
                  <a:txBody>
                    <a:bodyPr/>
                    <a:lstStyle/>
                    <a:p>
                      <a:pPr marL="0" indent="0" algn="ctr">
                        <a:buFont typeface="Arial" panose="020B0604020202020204" pitchFamily="34" charset="0"/>
                        <a:buNone/>
                      </a:pPr>
                      <a:r>
                        <a:rPr lang="en-US" sz="800" dirty="0"/>
                        <a:t>9%</a:t>
                      </a:r>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800" b="0" i="0" u="none" strike="noStrike" noProof="0" dirty="0">
                          <a:latin typeface="Calibri"/>
                        </a:rPr>
                        <a:t>Farm Equipment Mechanics and Service Technicians</a:t>
                      </a:r>
                      <a:endParaRPr lang="en-US" sz="800" dirty="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800" dirty="0"/>
                        <a:t>$39,915</a:t>
                      </a:r>
                    </a:p>
                  </a:txBody>
                  <a:tcPr anchor="ctr">
                    <a:noFill/>
                  </a:tcPr>
                </a:tc>
                <a:tc>
                  <a:txBody>
                    <a:bodyPr/>
                    <a:lstStyle/>
                    <a:p>
                      <a:pPr marL="0" indent="0" algn="ctr">
                        <a:buFont typeface="Arial" panose="020B0604020202020204" pitchFamily="34" charset="0"/>
                        <a:buNone/>
                      </a:pPr>
                      <a:r>
                        <a:rPr lang="en-US" sz="800" dirty="0"/>
                        <a:t>304</a:t>
                      </a:r>
                    </a:p>
                  </a:txBody>
                  <a:tcPr anchor="ctr">
                    <a:noFill/>
                  </a:tcPr>
                </a:tc>
                <a:tc>
                  <a:txBody>
                    <a:bodyPr/>
                    <a:lstStyle/>
                    <a:p>
                      <a:pPr marL="0" indent="0" algn="ctr">
                        <a:buFont typeface="Arial" panose="020B0604020202020204" pitchFamily="34" charset="0"/>
                        <a:buNone/>
                      </a:pPr>
                      <a:r>
                        <a:rPr lang="en-US" sz="800" dirty="0"/>
                        <a:t>17%</a:t>
                      </a:r>
                    </a:p>
                  </a:txBody>
                  <a:tcPr anchor="ctr">
                    <a:noFill/>
                  </a:tcPr>
                </a:tc>
                <a:extLst>
                  <a:ext uri="{0D108BD9-81ED-4DB2-BD59-A6C34878D82A}">
                    <a16:rowId xmlns:a16="http://schemas.microsoft.com/office/drawing/2014/main" val="1446114615"/>
                  </a:ext>
                </a:extLst>
              </a:tr>
              <a:tr h="182880">
                <a:tc>
                  <a:txBody>
                    <a:bodyPr/>
                    <a:lstStyle/>
                    <a:p>
                      <a:pPr marL="0" lvl="0" indent="0" algn="l">
                        <a:buNone/>
                      </a:pPr>
                      <a:r>
                        <a:rPr lang="en-US" sz="800" b="0" i="0" u="none" strike="noStrike" noProof="0" dirty="0">
                          <a:latin typeface="Calibri"/>
                        </a:rPr>
                        <a:t>Mobile Heavy Equipment Mechanics</a:t>
                      </a:r>
                      <a:endParaRPr lang="en-US" sz="800" dirty="0"/>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lang="en-US" sz="800" dirty="0"/>
                        <a:t>$47,299</a:t>
                      </a:r>
                    </a:p>
                  </a:txBody>
                  <a:tcPr anchor="ctr">
                    <a:noFill/>
                  </a:tcPr>
                </a:tc>
                <a:tc>
                  <a:txBody>
                    <a:bodyPr/>
                    <a:lstStyle/>
                    <a:p>
                      <a:pPr marL="0" indent="0" algn="ctr">
                        <a:buFont typeface="Arial" panose="020B0604020202020204" pitchFamily="34" charset="0"/>
                        <a:buNone/>
                      </a:pPr>
                      <a:r>
                        <a:rPr lang="en-US" sz="800" dirty="0"/>
                        <a:t>1627</a:t>
                      </a:r>
                    </a:p>
                  </a:txBody>
                  <a:tcPr anchor="ctr">
                    <a:noFill/>
                  </a:tcPr>
                </a:tc>
                <a:tc>
                  <a:txBody>
                    <a:bodyPr/>
                    <a:lstStyle/>
                    <a:p>
                      <a:pPr marL="0" indent="0" algn="ctr">
                        <a:buFont typeface="Arial" panose="020B0604020202020204" pitchFamily="34" charset="0"/>
                        <a:buNone/>
                      </a:pPr>
                      <a:r>
                        <a:rPr lang="en-US" sz="800" dirty="0"/>
                        <a:t>16%</a:t>
                      </a:r>
                    </a:p>
                  </a:txBody>
                  <a:tcPr anchor="ctr">
                    <a:noFill/>
                  </a:tcPr>
                </a:tc>
                <a:extLst>
                  <a:ext uri="{0D108BD9-81ED-4DB2-BD59-A6C34878D82A}">
                    <a16:rowId xmlns:a16="http://schemas.microsoft.com/office/drawing/2014/main" val="485077722"/>
                  </a:ext>
                </a:extLst>
              </a:tr>
              <a:tr h="182880">
                <a:tc>
                  <a:txBody>
                    <a:bodyPr/>
                    <a:lstStyle/>
                    <a:p>
                      <a:pPr marL="0" lvl="0" indent="0" algn="l">
                        <a:buNone/>
                      </a:pPr>
                      <a:r>
                        <a:rPr lang="en-US" sz="800" b="0" i="0" u="none" strike="noStrike" noProof="0" dirty="0">
                          <a:latin typeface="Calibri"/>
                        </a:rPr>
                        <a:t>Agricultural Engineers</a:t>
                      </a:r>
                      <a:endParaRPr lang="en-US" sz="800" dirty="0"/>
                    </a:p>
                  </a:txBody>
                  <a:tcPr>
                    <a:solidFill>
                      <a:schemeClr val="accent6">
                        <a:lumMod val="20000"/>
                        <a:lumOff val="80000"/>
                      </a:schemeClr>
                    </a:solidFill>
                  </a:tcPr>
                </a:tc>
                <a:tc>
                  <a:txBody>
                    <a:bodyPr/>
                    <a:lstStyle/>
                    <a:p>
                      <a:pPr marL="0" lvl="0" indent="0" algn="ctr">
                        <a:buNone/>
                      </a:pPr>
                      <a:r>
                        <a:rPr lang="en-US" sz="800" dirty="0"/>
                        <a:t>$64,792</a:t>
                      </a:r>
                    </a:p>
                  </a:txBody>
                  <a:tcPr>
                    <a:noFill/>
                  </a:tcPr>
                </a:tc>
                <a:tc>
                  <a:txBody>
                    <a:bodyPr/>
                    <a:lstStyle/>
                    <a:p>
                      <a:pPr marL="0" lvl="0" indent="0" algn="ctr">
                        <a:buNone/>
                      </a:pPr>
                      <a:r>
                        <a:rPr lang="en-US" sz="800" dirty="0"/>
                        <a:t>9</a:t>
                      </a:r>
                    </a:p>
                  </a:txBody>
                  <a:tcPr>
                    <a:noFill/>
                  </a:tcPr>
                </a:tc>
                <a:tc>
                  <a:txBody>
                    <a:bodyPr/>
                    <a:lstStyle/>
                    <a:p>
                      <a:pPr marL="0" lvl="0" indent="0" algn="ctr">
                        <a:buNone/>
                      </a:pPr>
                      <a:r>
                        <a:rPr lang="en-US" sz="800" dirty="0"/>
                        <a:t>13%</a:t>
                      </a:r>
                    </a:p>
                  </a:txBody>
                  <a:tcPr>
                    <a:noFill/>
                  </a:tcPr>
                </a:tc>
                <a:extLst>
                  <a:ext uri="{0D108BD9-81ED-4DB2-BD59-A6C34878D82A}">
                    <a16:rowId xmlns:a16="http://schemas.microsoft.com/office/drawing/2014/main" val="1346045817"/>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61846" y="8748468"/>
            <a:ext cx="5780810" cy="369332"/>
          </a:xfrm>
          <a:prstGeom prst="rect">
            <a:avLst/>
          </a:prstGeom>
          <a:noFill/>
        </p:spPr>
        <p:txBody>
          <a:bodyPr wrap="square" lIns="91440" tIns="45720" rIns="91440" bIns="45720" rtlCol="0" anchor="t">
            <a:spAutoFit/>
          </a:bodyPr>
          <a:lstStyle/>
          <a:p>
            <a:r>
              <a:rPr lang="en-US" sz="900" dirty="0">
                <a:effectLst/>
                <a:ea typeface="Calibri"/>
                <a:cs typeface="Calibri"/>
              </a:rPr>
              <a:t>Successful completion of the </a:t>
            </a:r>
            <a:r>
              <a:rPr lang="en-US" sz="900" dirty="0">
                <a:ea typeface="Calibri"/>
                <a:cs typeface="Calibri"/>
              </a:rPr>
              <a:t>Applied Agricultural Engineering</a:t>
            </a:r>
            <a:r>
              <a:rPr lang="en-US" sz="900" dirty="0">
                <a:effectLst/>
                <a:ea typeface="Calibri"/>
                <a:cs typeface="Calibri"/>
              </a:rPr>
              <a:t> program of study will fulfill requirements of </a:t>
            </a:r>
            <a:r>
              <a:rPr lang="en-US" sz="900" dirty="0">
                <a:ea typeface="Calibri"/>
                <a:cs typeface="Calibri"/>
              </a:rPr>
              <a:t>a </a:t>
            </a:r>
            <a:r>
              <a:rPr lang="en-US" sz="900" dirty="0">
                <a:effectLst/>
                <a:ea typeface="Calibri"/>
                <a:cs typeface="Calibri"/>
              </a:rPr>
              <a:t>Business and Industry </a:t>
            </a:r>
            <a:r>
              <a:rPr lang="en-US" sz="900" dirty="0">
                <a:ea typeface="Calibri"/>
                <a:cs typeface="Calibri"/>
              </a:rPr>
              <a:t>endorsement or STEM endorsement if the math and science requirements are met</a:t>
            </a:r>
            <a:r>
              <a:rPr lang="en-US" sz="900" dirty="0">
                <a:effectLst/>
                <a:ea typeface="Calibri"/>
                <a:cs typeface="Calibri"/>
              </a:rPr>
              <a:t>. </a:t>
            </a:r>
            <a:r>
              <a:rPr lang="en-US" sz="900" dirty="0">
                <a:ea typeface="Calibri"/>
                <a:cs typeface="Calibri"/>
              </a:rPr>
              <a:t>Revised – August 2022</a:t>
            </a:r>
            <a:endParaRPr lang="en-US" dirty="0"/>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7843" y="8690764"/>
            <a:ext cx="666986" cy="4287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46735" y="7173657"/>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11376" y="4264235"/>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18391" y="2189668"/>
            <a:ext cx="0" cy="4919484"/>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294070" y="4849793"/>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1F090B0-41D3-7929-A82E-B116B8EB93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422" y="828346"/>
            <a:ext cx="754053" cy="7540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a:extLst>
              <a:ext uri="{FF2B5EF4-FFF2-40B4-BE49-F238E27FC236}">
                <a16:creationId xmlns:a16="http://schemas.microsoft.com/office/drawing/2014/main" id="{4B797546-6C2F-1445-6993-D7465D2A22CB}"/>
              </a:ext>
              <a:ext uri="{C183D7F6-B498-43B3-948B-1728B52AA6E4}">
                <adec:decorative xmlns:adec="http://schemas.microsoft.com/office/drawing/2017/decorative" val="1"/>
              </a:ext>
            </a:extLst>
          </p:cNvPr>
          <p:cNvPicPr>
            <a:picLocks noChangeAspect="1"/>
          </p:cNvPicPr>
          <p:nvPr/>
        </p:nvPicPr>
        <p:blipFill rotWithShape="1">
          <a:blip r:embed="rId4"/>
          <a:srcRect l="3514" t="10141" r="18041" b="11734"/>
          <a:stretch/>
        </p:blipFill>
        <p:spPr>
          <a:xfrm>
            <a:off x="3705101" y="946067"/>
            <a:ext cx="2151912" cy="577612"/>
          </a:xfrm>
          <a:prstGeom prst="rect">
            <a:avLst/>
          </a:prstGeom>
        </p:spPr>
      </p:pic>
      <p:sp>
        <p:nvSpPr>
          <p:cNvPr id="25" name="TextBox 24">
            <a:extLst>
              <a:ext uri="{FF2B5EF4-FFF2-40B4-BE49-F238E27FC236}">
                <a16:creationId xmlns:a16="http://schemas.microsoft.com/office/drawing/2014/main" id="{9495F9F0-1962-4900-830A-7C1BC90BD2B1}"/>
              </a:ext>
            </a:extLst>
          </p:cNvPr>
          <p:cNvSpPr txBox="1"/>
          <p:nvPr/>
        </p:nvSpPr>
        <p:spPr>
          <a:xfrm>
            <a:off x="3909335" y="6906215"/>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Ag Mechanics Shop</a:t>
            </a:r>
          </a:p>
        </p:txBody>
      </p:sp>
      <p:pic>
        <p:nvPicPr>
          <p:cNvPr id="5" name="Picture 4">
            <a:extLst>
              <a:ext uri="{FF2B5EF4-FFF2-40B4-BE49-F238E27FC236}">
                <a16:creationId xmlns:a16="http://schemas.microsoft.com/office/drawing/2014/main" id="{5F353726-6B9D-4197-9F25-28132B3B9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00984" y="5043228"/>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03818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Applied Agricultural Engineering</a:t>
            </a:r>
            <a:br>
              <a:rPr lang="en-US" sz="1800" b="1" dirty="0">
                <a:latin typeface="+mn-lt"/>
                <a:ea typeface="Open Sans" panose="020B0606030504020204" pitchFamily="34" charset="0"/>
                <a:cs typeface="Open Sans" panose="020B0606030504020204" pitchFamily="34" charset="0"/>
              </a:rPr>
            </a:br>
            <a:r>
              <a:rPr lang="en-US" sz="1800" b="1">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1759455758"/>
              </p:ext>
            </p:extLst>
          </p:nvPr>
        </p:nvGraphicFramePr>
        <p:xfrm>
          <a:off x="259130" y="883396"/>
          <a:ext cx="6246741" cy="1828800"/>
        </p:xfrm>
        <a:graphic>
          <a:graphicData uri="http://schemas.openxmlformats.org/drawingml/2006/table">
            <a:tbl>
              <a:tblPr firstRow="1" bandRow="1">
                <a:tableStyleId>{5C22544A-7EE6-4342-B048-85BDC9FD1C3A}</a:tableStyleId>
              </a:tblPr>
              <a:tblGrid>
                <a:gridCol w="1725082">
                  <a:extLst>
                    <a:ext uri="{9D8B030D-6E8A-4147-A177-3AD203B41FA5}">
                      <a16:colId xmlns:a16="http://schemas.microsoft.com/office/drawing/2014/main" val="2083587555"/>
                    </a:ext>
                  </a:extLst>
                </a:gridCol>
                <a:gridCol w="1661583">
                  <a:extLst>
                    <a:ext uri="{9D8B030D-6E8A-4147-A177-3AD203B41FA5}">
                      <a16:colId xmlns:a16="http://schemas.microsoft.com/office/drawing/2014/main" val="3749205641"/>
                    </a:ext>
                  </a:extLst>
                </a:gridCol>
                <a:gridCol w="1298390">
                  <a:extLst>
                    <a:ext uri="{9D8B030D-6E8A-4147-A177-3AD203B41FA5}">
                      <a16:colId xmlns:a16="http://schemas.microsoft.com/office/drawing/2014/main" val="603892530"/>
                    </a:ext>
                  </a:extLst>
                </a:gridCol>
                <a:gridCol w="1561686">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038180"/>
                    </a:solidFill>
                  </a:tcPr>
                </a:tc>
                <a:tc>
                  <a:txBody>
                    <a:bodyPr/>
                    <a:lstStyle/>
                    <a:p>
                      <a:pPr algn="ctr"/>
                      <a:r>
                        <a:rPr lang="en-US" sz="1000" dirty="0"/>
                        <a:t>SERVICE ID</a:t>
                      </a:r>
                    </a:p>
                  </a:txBody>
                  <a:tcPr anchor="ctr">
                    <a:solidFill>
                      <a:srgbClr val="038180"/>
                    </a:solidFill>
                  </a:tcPr>
                </a:tc>
                <a:tc>
                  <a:txBody>
                    <a:bodyPr/>
                    <a:lstStyle/>
                    <a:p>
                      <a:pPr lvl="0" algn="ctr">
                        <a:buNone/>
                      </a:pPr>
                      <a:r>
                        <a:rPr lang="en-US" sz="1000" b="1" i="0" u="none" strike="noStrike" noProof="0" dirty="0">
                          <a:latin typeface="Calibri"/>
                        </a:rPr>
                        <a:t>PREREQUISITES </a:t>
                      </a:r>
                      <a:endParaRPr lang="en-US" dirty="0"/>
                    </a:p>
                  </a:txBody>
                  <a:tcPr anchor="ctr">
                    <a:solidFill>
                      <a:srgbClr val="038180"/>
                    </a:solidFill>
                  </a:tcPr>
                </a:tc>
                <a:tc>
                  <a:txBody>
                    <a:bodyPr/>
                    <a:lstStyle/>
                    <a:p>
                      <a:pPr algn="ctr"/>
                      <a:r>
                        <a:rPr lang="en-US" sz="1000" dirty="0"/>
                        <a:t>COREQUISITES </a:t>
                      </a:r>
                    </a:p>
                  </a:txBody>
                  <a:tcPr anchor="ctr">
                    <a:solidFill>
                      <a:srgbClr val="038180"/>
                    </a:solidFill>
                  </a:tcPr>
                </a:tc>
                <a:extLst>
                  <a:ext uri="{0D108BD9-81ED-4DB2-BD59-A6C34878D82A}">
                    <a16:rowId xmlns:a16="http://schemas.microsoft.com/office/drawing/2014/main" val="2788444287"/>
                  </a:ext>
                </a:extLst>
              </a:tr>
              <a:tr h="274320">
                <a:tc>
                  <a:txBody>
                    <a:bodyPr/>
                    <a:lstStyle/>
                    <a:p>
                      <a:pPr lvl="0">
                        <a:buNone/>
                      </a:pPr>
                      <a:r>
                        <a:rPr lang="en-US" sz="1000" b="0" i="0" u="none" strike="noStrike" noProof="0" dirty="0">
                          <a:latin typeface="Calibri"/>
                        </a:rPr>
                        <a:t>Principles of Agriculture, Food, and Natural Resources</a:t>
                      </a:r>
                      <a:endParaRPr lang="en-US" sz="1000" dirty="0"/>
                    </a:p>
                  </a:txBody>
                  <a:tcPr>
                    <a:solidFill>
                      <a:schemeClr val="bg1">
                        <a:lumMod val="85000"/>
                        <a:alpha val="60000"/>
                      </a:schemeClr>
                    </a:solidFill>
                  </a:tcPr>
                </a:tc>
                <a:tc>
                  <a:txBody>
                    <a:bodyPr/>
                    <a:lstStyle/>
                    <a:p>
                      <a:pPr lvl="0" algn="ctr">
                        <a:buNone/>
                      </a:pPr>
                      <a:r>
                        <a:rPr lang="en-US" sz="1000" b="0" i="0" u="none" strike="noStrike" noProof="0" dirty="0">
                          <a:latin typeface="Calibri"/>
                        </a:rPr>
                        <a:t>13000200 (1 credit)</a:t>
                      </a:r>
                    </a:p>
                    <a:p>
                      <a:pPr lvl="0" algn="ctr">
                        <a:buNone/>
                      </a:pPr>
                      <a:r>
                        <a:rPr lang="en-US" sz="1000" b="0" i="0" u="none" strike="noStrike" noProof="0" dirty="0">
                          <a:latin typeface="Calibri"/>
                        </a:rPr>
                        <a:t>6100</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pPr lvl="0">
                        <a:buNone/>
                      </a:pPr>
                      <a:r>
                        <a:rPr lang="en-US" sz="1000" b="0" i="0" u="none" strike="noStrike" noProof="0" dirty="0">
                          <a:latin typeface="Calibri"/>
                        </a:rPr>
                        <a:t>Agricultural Mechanics and Metal Technologies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13002200 (1 credit)</a:t>
                      </a:r>
                    </a:p>
                    <a:p>
                      <a:pPr lvl="0" algn="ctr">
                        <a:buNone/>
                      </a:pPr>
                      <a:r>
                        <a:rPr lang="en-US" sz="1000" b="0" i="0" u="none" strike="noStrike" noProof="0" dirty="0">
                          <a:latin typeface="Calibri"/>
                        </a:rPr>
                        <a:t>6150</a:t>
                      </a:r>
                      <a:endParaRPr lang="en-US" sz="1000" dirty="0"/>
                    </a:p>
                  </a:txBody>
                  <a:tcPr anchor="ctr">
                    <a:solidFill>
                      <a:schemeClr val="bg1">
                        <a:lumMod val="85000"/>
                        <a:alpha val="60000"/>
                      </a:schemeClr>
                    </a:solidFill>
                  </a:tcPr>
                </a:tc>
                <a:tc>
                  <a:txBody>
                    <a:bodyPr/>
                    <a:lstStyle/>
                    <a:p>
                      <a:pPr algn="ctr"/>
                      <a:r>
                        <a:rPr lang="en-US" sz="1000"/>
                        <a:t>Principles of AFNR</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413771401"/>
                  </a:ext>
                </a:extLst>
              </a:tr>
              <a:tr h="274320">
                <a:tc>
                  <a:txBody>
                    <a:bodyPr/>
                    <a:lstStyle/>
                    <a:p>
                      <a:pPr lvl="0">
                        <a:buNone/>
                      </a:pPr>
                      <a:r>
                        <a:rPr lang="en-US" sz="1000" b="0" i="0" u="none" strike="noStrike" noProof="0" dirty="0">
                          <a:latin typeface="Calibri"/>
                        </a:rPr>
                        <a:t>Agricultural Structures Design </a:t>
                      </a:r>
                      <a:r>
                        <a:rPr lang="en-US" sz="1000" b="0" i="0" u="none" strike="noStrike" noProof="0">
                          <a:latin typeface="Calibri"/>
                        </a:rPr>
                        <a:t>and Fabrications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13002300 (1 credit)</a:t>
                      </a:r>
                    </a:p>
                    <a:p>
                      <a:pPr lvl="0" algn="ctr">
                        <a:buNone/>
                      </a:pPr>
                      <a:r>
                        <a:rPr lang="en-US" sz="1000" b="0" i="0" u="none" strike="noStrike" noProof="0" dirty="0">
                          <a:latin typeface="Calibri"/>
                        </a:rPr>
                        <a:t>6103</a:t>
                      </a:r>
                      <a:endParaRPr lang="en-US" sz="1000" dirty="0"/>
                    </a:p>
                  </a:txBody>
                  <a:tcPr anchor="ctr">
                    <a:solidFill>
                      <a:schemeClr val="bg1">
                        <a:lumMod val="85000"/>
                        <a:alpha val="60000"/>
                      </a:schemeClr>
                    </a:solidFill>
                  </a:tcPr>
                </a:tc>
                <a:tc>
                  <a:txBody>
                    <a:bodyPr/>
                    <a:lstStyle/>
                    <a:p>
                      <a:pPr algn="ctr"/>
                      <a:r>
                        <a:rPr lang="en-US" sz="1000" dirty="0"/>
                        <a:t>Ag Mech &amp; Metal Tech</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129112768"/>
                  </a:ext>
                </a:extLst>
              </a:tr>
              <a:tr h="274320">
                <a:tc>
                  <a:txBody>
                    <a:bodyPr/>
                    <a:lstStyle/>
                    <a:p>
                      <a:pPr fontAlgn="base"/>
                      <a:r>
                        <a:rPr lang="en-US" sz="1000" dirty="0">
                          <a:effectLst/>
                        </a:rPr>
                        <a:t>Agricultural Equipment Design </a:t>
                      </a:r>
                      <a:r>
                        <a:rPr lang="en-US" sz="1000">
                          <a:effectLst/>
                        </a:rPr>
                        <a:t>and Fabrication​</a:t>
                      </a:r>
                      <a:endParaRPr lang="en-US" dirty="0">
                        <a:effectLst/>
                      </a:endParaRPr>
                    </a:p>
                  </a:txBody>
                  <a:tcPr anchor="ctr">
                    <a:solidFill>
                      <a:schemeClr val="bg1">
                        <a:lumMod val="85000"/>
                        <a:alpha val="60000"/>
                      </a:schemeClr>
                    </a:solidFill>
                  </a:tcPr>
                </a:tc>
                <a:tc>
                  <a:txBody>
                    <a:bodyPr/>
                    <a:lstStyle/>
                    <a:p>
                      <a:pPr algn="ctr" fontAlgn="base"/>
                      <a:r>
                        <a:rPr lang="en-US" sz="1000" dirty="0">
                          <a:effectLst/>
                        </a:rPr>
                        <a:t>13002360 (2 credits)​</a:t>
                      </a:r>
                    </a:p>
                    <a:p>
                      <a:pPr algn="ctr" fontAlgn="base"/>
                      <a:r>
                        <a:rPr lang="en-US" sz="1000" dirty="0">
                          <a:effectLst/>
                        </a:rPr>
                        <a:t>6105</a:t>
                      </a:r>
                      <a:endParaRPr lang="en-US" dirty="0">
                        <a:effectLst/>
                      </a:endParaRPr>
                    </a:p>
                  </a:txBody>
                  <a:tcPr anchor="ctr">
                    <a:solidFill>
                      <a:schemeClr val="bg1">
                        <a:lumMod val="85000"/>
                        <a:alpha val="60000"/>
                      </a:schemeClr>
                    </a:solidFill>
                  </a:tcPr>
                </a:tc>
                <a:tc>
                  <a:txBody>
                    <a:bodyPr/>
                    <a:lstStyle/>
                    <a:p>
                      <a:pPr algn="ctr" fontAlgn="base"/>
                      <a:r>
                        <a:rPr lang="en-US" sz="1000" dirty="0">
                          <a:effectLst/>
                        </a:rPr>
                        <a:t>Ag Structures Design &amp; Fab​</a:t>
                      </a:r>
                      <a:endParaRPr lang="en-US" dirty="0">
                        <a:effectLst/>
                      </a:endParaRPr>
                    </a:p>
                  </a:txBody>
                  <a:tcPr anchor="ctr">
                    <a:solidFill>
                      <a:schemeClr val="bg1">
                        <a:lumMod val="85000"/>
                        <a:alpha val="60000"/>
                      </a:schemeClr>
                    </a:solidFill>
                  </a:tcPr>
                </a:tc>
                <a:tc>
                  <a:txBody>
                    <a:bodyPr/>
                    <a:lstStyle/>
                    <a:p>
                      <a:pPr algn="ctr" fontAlgn="base"/>
                      <a:r>
                        <a:rPr lang="en-US" sz="1000" dirty="0">
                          <a:effectLst/>
                        </a:rPr>
                        <a:t>None​</a:t>
                      </a:r>
                      <a:endParaRPr lang="en-US" dirty="0">
                        <a:effectLst/>
                      </a:endParaRPr>
                    </a:p>
                  </a:txBody>
                  <a:tcPr anchor="ctr">
                    <a:solidFill>
                      <a:schemeClr val="bg1">
                        <a:lumMod val="85000"/>
                        <a:alpha val="60000"/>
                      </a:schemeClr>
                    </a:solidFill>
                  </a:tcPr>
                </a:tc>
                <a:extLst>
                  <a:ext uri="{0D108BD9-81ED-4DB2-BD59-A6C34878D82A}">
                    <a16:rowId xmlns:a16="http://schemas.microsoft.com/office/drawing/2014/main" val="852254069"/>
                  </a:ext>
                </a:extLst>
              </a:tr>
            </a:tbl>
          </a:graphicData>
        </a:graphic>
      </p:graphicFrame>
      <p:sp>
        <p:nvSpPr>
          <p:cNvPr id="13" name="TextBox 12">
            <a:extLst>
              <a:ext uri="{FF2B5EF4-FFF2-40B4-BE49-F238E27FC236}">
                <a16:creationId xmlns:a16="http://schemas.microsoft.com/office/drawing/2014/main" id="{46216330-5FC2-45A4-A914-978B3E689176}"/>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3770BA3-1E68-4B98-A3AA-D4996D52EFF2}"/>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AGRICULTURE, FOOD, &amp; NATURAL RESOURCES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CCF97-9EBF-43FF-AB65-E4E50FF38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F67F14-08BA-4E43-A779-A4A8A5468D3F}">
  <ds:schemaRefs>
    <ds:schemaRef ds:uri="http://purl.org/dc/elements/1.1/"/>
    <ds:schemaRef ds:uri="http://schemas.microsoft.com/office/2006/metadata/properties"/>
    <ds:schemaRef ds:uri="http://schemas.microsoft.com/office/2006/documentManagement/types"/>
    <ds:schemaRef ds:uri="http://purl.org/dc/terms/"/>
    <ds:schemaRef ds:uri="1870ca36-48b9-408f-8764-2f018f10cce8"/>
    <ds:schemaRef ds:uri="http://purl.org/dc/dcmitype/"/>
    <ds:schemaRef ds:uri="http://schemas.openxmlformats.org/package/2006/metadata/core-properties"/>
    <ds:schemaRef ds:uri="http://schemas.microsoft.com/office/infopath/2007/PartnerControls"/>
    <ds:schemaRef ds:uri="696893de-3167-48c0-a9e9-62134322dc49"/>
    <ds:schemaRef ds:uri="http://www.w3.org/XML/1998/namespace"/>
  </ds:schemaRefs>
</ds:datastoreItem>
</file>

<file path=customXml/itemProps3.xml><?xml version="1.0" encoding="utf-8"?>
<ds:datastoreItem xmlns:ds="http://schemas.openxmlformats.org/officeDocument/2006/customXml" ds:itemID="{4D6A0F15-9D47-4D66-8DB8-6EE7F2900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TotalTime>
  <Words>619</Words>
  <Application>Microsoft Office PowerPoint</Application>
  <PresentationFormat>Letter Paper (8.5x11 in)</PresentationFormat>
  <Paragraphs>96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Applied Agricultural Engineering Statewide Program of Study</vt:lpstr>
      <vt:lpstr>Applied Agricultural Engineering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132</cp:revision>
  <dcterms:created xsi:type="dcterms:W3CDTF">2022-08-14T22:35:42Z</dcterms:created>
  <dcterms:modified xsi:type="dcterms:W3CDTF">2023-04-24T17:06:39Z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